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305" r:id="rId5"/>
    <p:sldId id="304" r:id="rId6"/>
    <p:sldId id="306" r:id="rId7"/>
    <p:sldId id="307" r:id="rId8"/>
    <p:sldId id="308" r:id="rId9"/>
    <p:sldId id="309" r:id="rId10"/>
    <p:sldId id="310" r:id="rId11"/>
    <p:sldId id="311" r:id="rId12"/>
  </p:sldIdLst>
  <p:sldSz cx="12188825" cy="6858000"/>
  <p:notesSz cx="6858000" cy="9144000"/>
  <p:defaultTextStyle>
    <a:defPPr rtl="0">
      <a:defRPr lang="es-mx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94337" autoAdjust="0"/>
  </p:normalViewPr>
  <p:slideViewPr>
    <p:cSldViewPr showGuides="1">
      <p:cViewPr varScale="1">
        <p:scale>
          <a:sx n="74" d="100"/>
          <a:sy n="74" d="100"/>
        </p:scale>
        <p:origin x="84" y="86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07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>
              <a:solidFill>
                <a:schemeClr val="tx2"/>
              </a:solidFill>
            </a:endParaRP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B2ACBB2-C278-45D1-B98C-2D27EF918D41}" type="datetime1">
              <a:rPr lang="es-MX" smtClean="0">
                <a:solidFill>
                  <a:schemeClr val="tx2"/>
                </a:solidFill>
              </a:rPr>
              <a:t>10/11/24</a:t>
            </a:fld>
            <a:endParaRPr lang="es-MX">
              <a:solidFill>
                <a:schemeClr val="tx2"/>
              </a:solidFill>
            </a:endParaRPr>
          </a:p>
        </p:txBody>
      </p:sp>
      <p:sp>
        <p:nvSpPr>
          <p:cNvPr id="4" name="Marcador del pie de la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>
              <a:solidFill>
                <a:schemeClr val="tx2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es-MX" smtClean="0">
                <a:solidFill>
                  <a:schemeClr val="tx2"/>
                </a:solidFill>
              </a:rPr>
              <a:t>‹Nº›</a:t>
            </a:fld>
            <a:endParaRPr lang="es-MX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MX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D99B2069-EDBE-40EC-9B34-574707E16BC7}" type="datetime1">
              <a:rPr lang="es-MX" noProof="0" smtClean="0"/>
              <a:t>10/11/24</a:t>
            </a:fld>
            <a:endParaRPr lang="es-MX" noProof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MX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/>
              <a:t>Haz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MX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MX" noProof="0"/>
              <a:t>Haz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es-MX" noProof="0"/>
              <a:t>Haz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E6A4C1-486A-40ED-BC1F-865B3B99A549}" type="datetime1">
              <a:rPr lang="es-MX" noProof="0" smtClean="0"/>
              <a:t>10/11/24</a:t>
            </a:fld>
            <a:endParaRPr lang="es-MX" noProof="0"/>
          </a:p>
        </p:txBody>
      </p:sp>
      <p:sp>
        <p:nvSpPr>
          <p:cNvPr id="5" name="Marcador de posición del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es-MX" noProof="0"/>
              <a:t>Haz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56B5B3-17BB-4647-99FE-B733D27F2789}" type="datetime1">
              <a:rPr lang="es-MX" noProof="0" smtClean="0"/>
              <a:t>10/11/24</a:t>
            </a:fld>
            <a:endParaRPr lang="es-MX" noProof="0"/>
          </a:p>
        </p:txBody>
      </p:sp>
      <p:sp>
        <p:nvSpPr>
          <p:cNvPr id="5" name="Marcador de posición del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s-MX" noProof="0"/>
              <a:t>Haz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2DB8DC-9301-4AFE-9436-AE16A009C555}" type="datetime1">
              <a:rPr lang="es-MX" noProof="0" smtClean="0"/>
              <a:t>10/11/24</a:t>
            </a:fld>
            <a:endParaRPr lang="es-MX" noProof="0"/>
          </a:p>
        </p:txBody>
      </p:sp>
      <p:sp>
        <p:nvSpPr>
          <p:cNvPr id="5" name="Marcador de posición del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MX" noProof="0"/>
              <a:t>Haz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s-MX" noProof="0"/>
              <a:t>Haz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s-MX" noProof="0"/>
              <a:t>Haz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76D475-91AA-4F8A-8B1A-85011534B9C6}" type="datetime1">
              <a:rPr lang="es-MX" noProof="0" smtClean="0"/>
              <a:t>10/11/24</a:t>
            </a:fld>
            <a:endParaRPr lang="es-MX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792000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s-MX" noProof="0" dirty="0"/>
              <a:t>Haz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117309" y="2536472"/>
            <a:ext cx="4977104" cy="363572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792000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s-MX" noProof="0"/>
              <a:t>Haz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297559" y="2536472"/>
            <a:ext cx="4977104" cy="363572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03EBE2-C514-47E2-8FF5-CE84AD996D10}" type="datetime1">
              <a:rPr lang="es-MX" noProof="0" smtClean="0"/>
              <a:t>10/11/24</a:t>
            </a:fld>
            <a:endParaRPr lang="es-MX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514054-0D61-40EE-88B9-C292F796F934}" type="datetime1">
              <a:rPr lang="es-MX" noProof="0" smtClean="0"/>
              <a:t>10/11/24</a:t>
            </a:fld>
            <a:endParaRPr lang="es-MX" noProof="0"/>
          </a:p>
        </p:txBody>
      </p:sp>
      <p:sp>
        <p:nvSpPr>
          <p:cNvPr id="4" name="Marcador del pie de la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6D3141-5254-474A-A5B5-43306D3A176F}" type="datetime1">
              <a:rPr lang="es-MX" noProof="0" smtClean="0"/>
              <a:t>10/11/24</a:t>
            </a:fld>
            <a:endParaRPr lang="es-MX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MX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/>
            </a:lvl1pPr>
          </a:lstStyle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s-MX" noProof="0"/>
              <a:t>Haz clic para modificar los estilos de texto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MX" noProof="0"/>
              <a:t>Haz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905B59-86D9-4135-9958-E5DF566F8FFB}" type="datetime1">
              <a:rPr lang="es-MX" noProof="0" smtClean="0"/>
              <a:t>10/11/24</a:t>
            </a:fld>
            <a:endParaRPr lang="es-MX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MX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/>
            </a:lvl1pPr>
          </a:lstStyle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es-MX" noProof="0"/>
              <a:t>Haz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s-MX" noProof="0"/>
              <a:t>Haz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5751C7-906F-48AC-9959-C4111B0FB18E}" type="datetime1">
              <a:rPr lang="es-MX" noProof="0" smtClean="0"/>
              <a:t>10/11/24</a:t>
            </a:fld>
            <a:endParaRPr lang="es-MX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MX" noProof="0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s-MX" noProof="0"/>
              <a:t>Haz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DBB9776-692C-4FB2-8564-D42439F6542D}" type="datetime1">
              <a:rPr lang="es-MX" noProof="0" smtClean="0"/>
              <a:t>10/11/24</a:t>
            </a:fld>
            <a:endParaRPr lang="es-MX" noProof="0"/>
          </a:p>
        </p:txBody>
      </p:sp>
      <p:sp>
        <p:nvSpPr>
          <p:cNvPr id="5" name="Marcador de posición del pie de página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2A1967-2A65-05ED-1FA9-0165C5051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589" y="3648881"/>
            <a:ext cx="7008574" cy="1930400"/>
          </a:xfrm>
        </p:spPr>
        <p:txBody>
          <a:bodyPr/>
          <a:lstStyle/>
          <a:p>
            <a:r>
              <a:rPr lang="es-MX" dirty="0"/>
              <a:t>9 Evaluación del desempeño</a:t>
            </a:r>
          </a:p>
        </p:txBody>
      </p:sp>
    </p:spTree>
    <p:extLst>
      <p:ext uri="{BB962C8B-B14F-4D97-AF65-F5344CB8AC3E}">
        <p14:creationId xmlns:p14="http://schemas.microsoft.com/office/powerpoint/2010/main" val="355643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F285C2-FB8C-3087-495D-CF5E91257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220" y="246797"/>
            <a:ext cx="5725527" cy="609600"/>
          </a:xfrm>
        </p:spPr>
        <p:txBody>
          <a:bodyPr>
            <a:normAutofit/>
          </a:bodyPr>
          <a:lstStyle/>
          <a:p>
            <a:r>
              <a:rPr lang="es-MX" sz="2400" dirty="0"/>
              <a:t>9 Evaluación del desempeño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9E5CD0-EB93-B2BD-3A5E-4D2BBACF2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220" y="1033985"/>
            <a:ext cx="10157354" cy="4470400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s-MX" dirty="0"/>
              <a:t>9.1 Seguimiento, medición, análisis y evaluación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MX" dirty="0"/>
              <a:t>La organización debe determinar:</a:t>
            </a:r>
          </a:p>
          <a:p>
            <a:pPr marL="457200" indent="-457200" algn="just">
              <a:lnSpc>
                <a:spcPct val="120000"/>
              </a:lnSpc>
              <a:buAutoNum type="alphaLcParenR"/>
            </a:pPr>
            <a:r>
              <a:rPr lang="es-MX" dirty="0"/>
              <a:t>qué necesita para el seguimiento y medición;</a:t>
            </a:r>
          </a:p>
          <a:p>
            <a:pPr marL="457200" indent="-457200" algn="just">
              <a:lnSpc>
                <a:spcPct val="120000"/>
              </a:lnSpc>
              <a:buAutoNum type="alphaLcParenR"/>
            </a:pPr>
            <a:r>
              <a:rPr lang="es-MX" dirty="0"/>
              <a:t>quién es responsable del seguimiento;</a:t>
            </a:r>
          </a:p>
          <a:p>
            <a:pPr marL="457200" indent="-457200" algn="just">
              <a:lnSpc>
                <a:spcPct val="120000"/>
              </a:lnSpc>
              <a:buAutoNum type="alphaLcParenR"/>
            </a:pPr>
            <a:r>
              <a:rPr lang="es-MX" dirty="0"/>
              <a:t>los métodos de seguimiento, medición, análisis y evaluación, según sea aplicable para asegurar resultados válidos;</a:t>
            </a:r>
          </a:p>
          <a:p>
            <a:pPr marL="457200" indent="-457200" algn="just">
              <a:lnSpc>
                <a:spcPct val="120000"/>
              </a:lnSpc>
              <a:buAutoNum type="alphaLcParenR"/>
            </a:pPr>
            <a:r>
              <a:rPr lang="es-MX" dirty="0"/>
              <a:t>cuándo se deben llevar a cabo el seguimiento y la medición;</a:t>
            </a:r>
          </a:p>
          <a:p>
            <a:pPr marL="457200" indent="-457200" algn="just">
              <a:lnSpc>
                <a:spcPct val="120000"/>
              </a:lnSpc>
              <a:buAutoNum type="alphaLcParenR"/>
            </a:pPr>
            <a:r>
              <a:rPr lang="es-MX" dirty="0"/>
              <a:t>cuándo se deben analizar y evaluar los resultados del seguimiento y la medición;</a:t>
            </a:r>
          </a:p>
          <a:p>
            <a:pPr marL="457200" indent="-457200" algn="just">
              <a:lnSpc>
                <a:spcPct val="120000"/>
              </a:lnSpc>
              <a:buAutoNum type="alphaLcParenR"/>
            </a:pPr>
            <a:r>
              <a:rPr lang="es-MX" dirty="0"/>
              <a:t>a quién y cómo se debe reportar dicha información.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MX" dirty="0"/>
              <a:t>La organización debe conservar la información documentada apropiada como evidencia de los métodos y resultados.La organización debe evaluar el desempeño antisoborno y la eficacia y eficiencia del sistema de gestión antisoborno.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MX" dirty="0"/>
              <a:t>NOTA Véase el Capítulo A.19 para orientación.</a:t>
            </a:r>
          </a:p>
        </p:txBody>
      </p:sp>
    </p:spTree>
    <p:extLst>
      <p:ext uri="{BB962C8B-B14F-4D97-AF65-F5344CB8AC3E}">
        <p14:creationId xmlns:p14="http://schemas.microsoft.com/office/powerpoint/2010/main" val="291312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5CA558-CD76-DD61-6690-27032E753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668" y="451651"/>
            <a:ext cx="10157354" cy="595469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MX" sz="1000" dirty="0"/>
              <a:t>9.2 Auditoría interna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MX" sz="1000" dirty="0"/>
              <a:t>9.2.1 La organización debe llevar a cabo auditorías internas a intervalos planificados, para proporcionar información acerca de si el sistema de gestión antisoborno: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MX" sz="1000" dirty="0"/>
              <a:t>a) es conforme con:</a:t>
            </a:r>
          </a:p>
          <a:p>
            <a:pPr marL="457200" indent="-457200" algn="just">
              <a:lnSpc>
                <a:spcPct val="100000"/>
              </a:lnSpc>
              <a:buAutoNum type="arabicParenR"/>
            </a:pPr>
            <a:r>
              <a:rPr lang="es-MX" sz="1000" dirty="0"/>
              <a:t>los requisitos propios de la organización para su sistema de gestión antisoborno; </a:t>
            </a:r>
          </a:p>
          <a:p>
            <a:pPr marL="457200" indent="-457200" algn="just">
              <a:lnSpc>
                <a:spcPct val="100000"/>
              </a:lnSpc>
              <a:buAutoNum type="arabicParenR"/>
            </a:pPr>
            <a:r>
              <a:rPr lang="es-MX" sz="1000" dirty="0"/>
              <a:t>los requisitos de este documento;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MX" sz="1000" dirty="0"/>
              <a:t>b) se implementa y mantiene eficazmente.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MX" sz="1000" dirty="0"/>
              <a:t>NOTA 1 Véase la Norma ISO 19011 a modo de orientación sobre auditoría de sistemas de gestión.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MX" sz="1000" dirty="0"/>
              <a:t>NOTA 2 El alcance y la escala de las actividades de auditoría interna de la organización pueden varia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MX" sz="1000" dirty="0"/>
              <a:t>9.2.2 La organización debe:</a:t>
            </a:r>
          </a:p>
          <a:p>
            <a:pPr marL="457200" indent="-457200" algn="just">
              <a:lnSpc>
                <a:spcPct val="100000"/>
              </a:lnSpc>
              <a:buAutoNum type="alphaLcParenR"/>
            </a:pPr>
            <a:r>
              <a:rPr lang="es-MX" sz="1000" dirty="0"/>
              <a:t>planificar, establecer, implementar y mantener uno o varios programas de auditoría que incluyan la frecuencia, los métodos, las responsabilidades, los requisitos de planificación y la elaboración de informes, que deben tener en consideración la importancia de los procesos involucrados, y los resultados de las auditorías previas;</a:t>
            </a:r>
          </a:p>
          <a:p>
            <a:pPr marL="457200" indent="-457200" algn="just">
              <a:lnSpc>
                <a:spcPct val="100000"/>
              </a:lnSpc>
              <a:buAutoNum type="alphaLcParenR"/>
            </a:pPr>
            <a:r>
              <a:rPr lang="es-MX" sz="1000" dirty="0"/>
              <a:t>definir los criterios de la auditoría y el alcance para cada auditoría;</a:t>
            </a:r>
          </a:p>
          <a:p>
            <a:pPr marL="457200" indent="-457200" algn="just">
              <a:lnSpc>
                <a:spcPct val="100000"/>
              </a:lnSpc>
              <a:buAutoNum type="alphaLcParenR"/>
            </a:pPr>
            <a:r>
              <a:rPr lang="es-MX" sz="1000" dirty="0"/>
              <a:t>Seleccionar los auditores competentes y llevar a cabo auditorías para asegurarse de la objetividad y la imparcialidad del proceso de auditoría;</a:t>
            </a:r>
          </a:p>
          <a:p>
            <a:pPr marL="457200" indent="-457200" algn="just">
              <a:lnSpc>
                <a:spcPct val="100000"/>
              </a:lnSpc>
              <a:buAutoNum type="alphaLcParenR"/>
            </a:pPr>
            <a:r>
              <a:rPr lang="es-MX" sz="1000" dirty="0"/>
              <a:t>asegurarse de que los resultados de las auditorías se informan a la dirección pertinente, a los niveles de dirección pertinentes, a la función de cumplimiento antisoborno, a la alta dirección y cuando sea apropiado, el órgano de gobierno (si existe);</a:t>
            </a:r>
          </a:p>
          <a:p>
            <a:pPr marL="457200" indent="-457200" algn="just">
              <a:lnSpc>
                <a:spcPct val="100000"/>
              </a:lnSpc>
              <a:buAutoNum type="alphaLcParenR"/>
            </a:pPr>
            <a:r>
              <a:rPr lang="es-MX" sz="1000" dirty="0"/>
              <a:t>conservar la información documentada como evidencia  de la implantación del programa de auditoría y de los resultados de las auditorías</a:t>
            </a:r>
          </a:p>
        </p:txBody>
      </p:sp>
    </p:spTree>
    <p:extLst>
      <p:ext uri="{BB962C8B-B14F-4D97-AF65-F5344CB8AC3E}">
        <p14:creationId xmlns:p14="http://schemas.microsoft.com/office/powerpoint/2010/main" val="166977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5BEA5E-7364-1904-CCCE-32A065795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75" y="285251"/>
            <a:ext cx="10546952" cy="63869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MX" sz="1200" dirty="0"/>
              <a:t>9.2.3 Estas auditorías deben ser razonables, proporcionadas, y basadas en el riesgo.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MX" sz="1200" dirty="0"/>
              <a:t>Estas auditorías deben consistir en procesos de auditoría interna u otros procedimientos que revisen los procedimientos, controles y sistemas para:</a:t>
            </a:r>
          </a:p>
          <a:p>
            <a:pPr marL="342900" indent="-342900" algn="just">
              <a:lnSpc>
                <a:spcPct val="100000"/>
              </a:lnSpc>
              <a:buAutoNum type="alphaLcParenR"/>
            </a:pPr>
            <a:r>
              <a:rPr lang="es-MX" sz="1200" dirty="0"/>
              <a:t>soborno o sospecha de soborno;</a:t>
            </a:r>
          </a:p>
          <a:p>
            <a:pPr marL="342900" indent="-342900" algn="just">
              <a:lnSpc>
                <a:spcPct val="100000"/>
              </a:lnSpc>
              <a:buAutoNum type="alphaLcParenR"/>
            </a:pPr>
            <a:r>
              <a:rPr lang="es-MX" sz="1200" dirty="0"/>
              <a:t>violación de los requisitos de la política antisoborno o del sistema de gestión antisoborno;</a:t>
            </a:r>
          </a:p>
          <a:p>
            <a:pPr marL="342900" indent="-342900" algn="just">
              <a:lnSpc>
                <a:spcPct val="100000"/>
              </a:lnSpc>
              <a:buAutoNum type="alphaLcParenR"/>
            </a:pPr>
            <a:r>
              <a:rPr lang="es-MX" sz="1200" dirty="0"/>
              <a:t>fracaso de que los socios de negocios se ajusten a los requisitos antisoborno aplicables de la organización; y;</a:t>
            </a:r>
          </a:p>
          <a:p>
            <a:pPr marL="342900" indent="-342900" algn="just">
              <a:lnSpc>
                <a:spcPct val="100000"/>
              </a:lnSpc>
              <a:buAutoNum type="alphaLcParenR"/>
            </a:pPr>
            <a:r>
              <a:rPr lang="es-MX" sz="1200" dirty="0"/>
              <a:t>debilidades u oportunidades de mejora en el sistema de gestión antisoborno.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MX" sz="1200" dirty="0"/>
              <a:t>9.2.4 Para asegurar la objetividad e imparcialidad de esos programas de auditoría, la organización debe asegurarse de que estas auditorías se efectúen por:</a:t>
            </a:r>
          </a:p>
          <a:p>
            <a:pPr marL="342900" indent="-342900" algn="just">
              <a:lnSpc>
                <a:spcPct val="100000"/>
              </a:lnSpc>
              <a:buAutoNum type="alphaLcParenR"/>
            </a:pPr>
            <a:r>
              <a:rPr lang="es-MX" sz="1200" dirty="0"/>
              <a:t>una función independiente o por personal establecido o designado para este proceso; o</a:t>
            </a:r>
          </a:p>
          <a:p>
            <a:pPr marL="342900" indent="-342900" algn="just">
              <a:lnSpc>
                <a:spcPct val="100000"/>
              </a:lnSpc>
              <a:buAutoNum type="alphaLcParenR"/>
            </a:pPr>
            <a:r>
              <a:rPr lang="es-MX" sz="1200" dirty="0"/>
              <a:t>la función de cumplimiento antisoborno (a menos que el alcance de la auditoría incluya una evaluación del propio sistema de gestión antisoborno, o un trabajo similar para el que la función de cumplimiento antisoborno sea responsable); o</a:t>
            </a:r>
          </a:p>
          <a:p>
            <a:pPr marL="342900" indent="-342900" algn="just">
              <a:lnSpc>
                <a:spcPct val="100000"/>
              </a:lnSpc>
              <a:buAutoNum type="alphaLcParenR"/>
            </a:pPr>
            <a:r>
              <a:rPr lang="es-MX" sz="1200" dirty="0"/>
              <a:t>una persona apropiada de un departamento o función distintos del que está siendo auditado;</a:t>
            </a:r>
          </a:p>
          <a:p>
            <a:pPr marL="342900" indent="-342900" algn="just">
              <a:lnSpc>
                <a:spcPct val="100000"/>
              </a:lnSpc>
              <a:buAutoNum type="alphaLcParenR"/>
            </a:pPr>
            <a:r>
              <a:rPr lang="es-MX" sz="1200" dirty="0"/>
              <a:t>una tercera parte apropiada; o</a:t>
            </a:r>
          </a:p>
          <a:p>
            <a:pPr marL="342900" indent="-342900" algn="just">
              <a:lnSpc>
                <a:spcPct val="100000"/>
              </a:lnSpc>
              <a:buAutoNum type="alphaLcParenR"/>
            </a:pPr>
            <a:r>
              <a:rPr lang="es-MX" sz="1200" dirty="0"/>
              <a:t>un grupo que comprenda cualquiera de a) a d).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MX" sz="1200" dirty="0"/>
              <a:t>La organización debe asegurarse de que ningún auditor esté realizando la auditoría de su propia área de trabajo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MX" sz="1200" dirty="0"/>
              <a:t>NOTA Véase el capítulo A.16 para orientación</a:t>
            </a:r>
          </a:p>
        </p:txBody>
      </p:sp>
    </p:spTree>
    <p:extLst>
      <p:ext uri="{BB962C8B-B14F-4D97-AF65-F5344CB8AC3E}">
        <p14:creationId xmlns:p14="http://schemas.microsoft.com/office/powerpoint/2010/main" val="379812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D80C0-45D2-F4AC-A58C-D8896B6C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10" y="76200"/>
            <a:ext cx="4626124" cy="609600"/>
          </a:xfrm>
        </p:spPr>
        <p:txBody>
          <a:bodyPr>
            <a:normAutofit/>
          </a:bodyPr>
          <a:lstStyle/>
          <a:p>
            <a:r>
              <a:rPr lang="es-MX" sz="2400" dirty="0"/>
              <a:t>9.3 Revisión por la dirección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07C612-3108-C0A9-BE0C-702183A0B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735" y="792262"/>
            <a:ext cx="10157354" cy="567146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MX" sz="900" dirty="0"/>
              <a:t>9.3.1 Revisión por la dirección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MX" sz="900" dirty="0"/>
              <a:t>La alta dirección debe revisar el sistema de gestión antisoborno de la organización a intervalos planificados, para asegurarse de su conveniencia, adecuación y eficacia continua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MX" sz="900" dirty="0"/>
              <a:t>La revisión por la alta dirección debe incluir consideraciones sobre: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MX" sz="900" dirty="0"/>
              <a:t>a) el estado de las acciones de las revisiones por la dirección previas;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MX" sz="900" dirty="0"/>
              <a:t>b) los cambios en las cuestiones externas e internas que sean pertinentes al sistema de gestión antisoborno;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MX" sz="900" dirty="0"/>
              <a:t>c) la información sobre el desempeño del sistema antisoborno, incluidas las tendencias relativas a:</a:t>
            </a:r>
          </a:p>
          <a:p>
            <a:pPr marL="426645" lvl="1" indent="0" algn="just">
              <a:lnSpc>
                <a:spcPct val="100000"/>
              </a:lnSpc>
              <a:buNone/>
            </a:pPr>
            <a:r>
              <a:rPr lang="es-MX" sz="900" dirty="0"/>
              <a:t> 1) no conformidades y acciones correctivas;</a:t>
            </a:r>
          </a:p>
          <a:p>
            <a:pPr marL="426645" lvl="1" indent="0" algn="just">
              <a:lnSpc>
                <a:spcPct val="100000"/>
              </a:lnSpc>
              <a:buNone/>
            </a:pPr>
            <a:r>
              <a:rPr lang="es-MX" sz="900" dirty="0"/>
              <a:t>2) resultados de seguimiento y mediciones;</a:t>
            </a:r>
          </a:p>
          <a:p>
            <a:pPr marL="426645" lvl="1" indent="0" algn="just">
              <a:lnSpc>
                <a:spcPct val="100000"/>
              </a:lnSpc>
              <a:buNone/>
            </a:pPr>
            <a:r>
              <a:rPr lang="es-MX" sz="900" dirty="0"/>
              <a:t>3) resultados de las auditorías;</a:t>
            </a:r>
          </a:p>
          <a:p>
            <a:pPr marL="426645" lvl="1" indent="0" algn="just">
              <a:lnSpc>
                <a:spcPct val="100000"/>
              </a:lnSpc>
              <a:buNone/>
            </a:pPr>
            <a:r>
              <a:rPr lang="es-MX" sz="900" dirty="0"/>
              <a:t>4) reporte de sobornos;</a:t>
            </a:r>
          </a:p>
          <a:p>
            <a:pPr marL="426645" lvl="1" indent="0" algn="just">
              <a:lnSpc>
                <a:spcPct val="100000"/>
              </a:lnSpc>
              <a:buNone/>
            </a:pPr>
            <a:r>
              <a:rPr lang="es-MX" sz="900" dirty="0"/>
              <a:t>5) investigaciones;6) la naturaleza y extensión de los riesgos de soborno que enfrenta la organización;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MX" sz="900" dirty="0"/>
              <a:t>d) la eficacia de las medidas adoptadas para hacer frente a los riesgos de soborno;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MX" sz="900" dirty="0"/>
              <a:t>e) las oportunidades de mejora continua del sistema de gestión antisoborno, que se mencionan en el apartado 10.2.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MX" sz="900" dirty="0"/>
              <a:t>Los resultados de la revisión por la alta dirección deben incluir las decisiones relacionadas con las oportunidades de mejora y cualquier necesidad de cambio en el sistema de gestión antisoborno.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MX" sz="900" dirty="0"/>
              <a:t>Un resumen de los resultados de la revisión por la alta dirección debe ser comunicado al órgano de gobierno (si existe).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MX" sz="900" dirty="0"/>
              <a:t>La organización debe conservar información documentada como evidencia de los resultados de las revisiones por la alta dirección</a:t>
            </a:r>
          </a:p>
        </p:txBody>
      </p:sp>
    </p:spTree>
    <p:extLst>
      <p:ext uri="{BB962C8B-B14F-4D97-AF65-F5344CB8AC3E}">
        <p14:creationId xmlns:p14="http://schemas.microsoft.com/office/powerpoint/2010/main" val="57710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9D2592-CF31-8011-2B41-7A9E0EA44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322239"/>
            <a:ext cx="10157354" cy="616044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MX" sz="1600" dirty="0"/>
              <a:t>9.3.2 Revisión por el órgano de gobierno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MX" sz="1600" dirty="0"/>
              <a:t>El órgano de gobierno (si existe) se debe encargar de examinar periódicamente el sistema de gestión antisoborno con base en la información proporcionada por la alta dirección y por la función de cumplimiento antisoborno y cualquier otra información que el órgano de gobierno puede solicitar u obtener.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MX" sz="1600" dirty="0"/>
              <a:t>La organización debe conservar el resumen de la información documentada como evidencia de los resultados de las revisiones del órgano de gobierno.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MX" sz="1600" dirty="0"/>
              <a:t>9.4 Revisión por la función de cumplimiento antisoborno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MX" sz="1600" dirty="0"/>
              <a:t>La función de cumplimiento antisoborno debe evaluar de forma continua si el sistema de gestión antisoborno es: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MX" sz="1600" dirty="0"/>
              <a:t>a) adecuado para gestionar eficazmente los riesgos de soborno a los que se enfrenta la organización;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MX" sz="1600" dirty="0"/>
              <a:t>b) está siendo implementado de manera eficaz.La función de cumplimiento antisoborno debe informar a intervalos planificados y sobre una base ad hoc, si es apropiado, al órgano de gobierno (si existe) y a la alta dirección, o a un comité apropiado del órgano de gobierno o de la alta dirección, sobre la adecuación y la implementación del sistema de gestión antisoborno, incluyendo los resultados de las investigaciones y auditorías.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MX" sz="1600" dirty="0"/>
              <a:t>NOTA 1 La frecuencia de tales informes depende de los requisitos de la organización, pero se recomienda que sean al menos una vez al año</a:t>
            </a:r>
          </a:p>
        </p:txBody>
      </p:sp>
    </p:spTree>
    <p:extLst>
      <p:ext uri="{BB962C8B-B14F-4D97-AF65-F5344CB8AC3E}">
        <p14:creationId xmlns:p14="http://schemas.microsoft.com/office/powerpoint/2010/main" val="47591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A7A01B-5C9B-C4EA-E1CE-019FFD422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398059"/>
            <a:ext cx="10157354" cy="6084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1600" dirty="0"/>
              <a:t>NOTA 2 La organización puede usar un socio de negocios para ayudar en la revisión, siempre y cuando las observaciones de la otra organización se comuniquen adecuadamente a la función de cumplimiento antisoborno, a la alta dirección y si es apropiado, al órgano de gobierno (si existe).</a:t>
            </a:r>
          </a:p>
          <a:p>
            <a:pPr marL="0" indent="0">
              <a:buNone/>
            </a:pPr>
            <a:r>
              <a:rPr lang="es-MX" sz="1600" dirty="0"/>
              <a:t>10 Mejora</a:t>
            </a:r>
          </a:p>
          <a:p>
            <a:pPr marL="0" indent="0">
              <a:buNone/>
            </a:pPr>
            <a:r>
              <a:rPr lang="es-MX" sz="1600" dirty="0"/>
              <a:t>10.1 No Conformidades y acciones correctivas</a:t>
            </a:r>
          </a:p>
          <a:p>
            <a:pPr marL="0" indent="0">
              <a:buNone/>
            </a:pPr>
            <a:r>
              <a:rPr lang="es-MX" sz="1600" dirty="0"/>
              <a:t>Cuando ocurre una no conformidad, la organización debe:</a:t>
            </a:r>
          </a:p>
          <a:p>
            <a:pPr marL="0" indent="0">
              <a:buNone/>
            </a:pPr>
            <a:r>
              <a:rPr lang="es-MX" sz="1600" dirty="0"/>
              <a:t>a) reaccionar inmediatamente ante la no conformidad, y según sea aplicable:</a:t>
            </a:r>
          </a:p>
          <a:p>
            <a:pPr marL="0" indent="0">
              <a:buNone/>
            </a:pPr>
            <a:r>
              <a:rPr lang="es-MX" sz="1600" dirty="0"/>
              <a:t>10.1 No conformidades y acciones correctivas</a:t>
            </a:r>
          </a:p>
          <a:p>
            <a:pPr marL="769545" lvl="1" indent="-342900">
              <a:buFont typeface="+mj-lt"/>
              <a:buAutoNum type="arabicPeriod"/>
            </a:pPr>
            <a:r>
              <a:rPr lang="es-MX" sz="1600" dirty="0"/>
              <a:t>tomar acciones para controlarla y corregirla;</a:t>
            </a:r>
          </a:p>
          <a:p>
            <a:pPr marL="769545" lvl="1" indent="-342900">
              <a:buFont typeface="+mj-lt"/>
              <a:buAutoNum type="arabicPeriod"/>
            </a:pPr>
            <a:r>
              <a:rPr lang="es-MX" sz="1600" dirty="0"/>
              <a:t>hacer frente a las consecuencias;</a:t>
            </a:r>
          </a:p>
          <a:p>
            <a:pPr marL="0" indent="0">
              <a:buNone/>
            </a:pPr>
            <a:r>
              <a:rPr lang="es-MX" sz="1600" dirty="0"/>
              <a:t>b) evaluar la necesidad de acciones para eliminar las causas de la no conformidad, con el fin de que no vuelva a ocurrir ni ocurra en otra parte, mediante </a:t>
            </a:r>
          </a:p>
          <a:p>
            <a:pPr marL="769545" lvl="1" indent="-342900">
              <a:buFont typeface="+mj-lt"/>
              <a:buAutoNum type="arabicPeriod"/>
            </a:pPr>
            <a:r>
              <a:rPr lang="es-MX" sz="1600" dirty="0"/>
              <a:t>La revisión de la no conformidad</a:t>
            </a:r>
          </a:p>
          <a:p>
            <a:pPr marL="769545" lvl="1" indent="-342900">
              <a:buFont typeface="+mj-lt"/>
              <a:buAutoNum type="arabicPeriod"/>
            </a:pPr>
            <a:r>
              <a:rPr lang="es-MX" sz="1600" dirty="0"/>
              <a:t>La determinación de las causas de la no conformidad , y;</a:t>
            </a:r>
          </a:p>
          <a:p>
            <a:pPr marL="769545" lvl="1" indent="-342900">
              <a:buFont typeface="+mj-lt"/>
              <a:buAutoNum type="arabicPeriod"/>
            </a:pPr>
            <a:r>
              <a:rPr lang="es-MX" sz="1600" dirty="0"/>
              <a:t>La determinación de si existen no conformidades similares, o que potencialmente podrían ocurrir </a:t>
            </a:r>
          </a:p>
        </p:txBody>
      </p:sp>
    </p:spTree>
    <p:extLst>
      <p:ext uri="{BB962C8B-B14F-4D97-AF65-F5344CB8AC3E}">
        <p14:creationId xmlns:p14="http://schemas.microsoft.com/office/powerpoint/2010/main" val="188671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8E8A6B-4D2D-49B9-E3C9-29D4FD462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530746"/>
            <a:ext cx="10157354" cy="534537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MX" sz="1800" dirty="0"/>
              <a:t>c) implementar cualquier acción necesaria;</a:t>
            </a:r>
          </a:p>
          <a:p>
            <a:pPr marL="0" indent="0" algn="just">
              <a:buNone/>
            </a:pPr>
            <a:r>
              <a:rPr lang="es-MX" sz="1800" dirty="0"/>
              <a:t>d) revisar la eficacia de cualquier acción correctiva tomada;</a:t>
            </a:r>
          </a:p>
          <a:p>
            <a:pPr marL="0" indent="0" algn="just">
              <a:buNone/>
            </a:pPr>
            <a:r>
              <a:rPr lang="es-MX" sz="1800" dirty="0"/>
              <a:t>e) si fuera necesario, hacer cambios al sistema de gestión antisoborno.</a:t>
            </a:r>
          </a:p>
          <a:p>
            <a:pPr marL="0" indent="0" algn="just">
              <a:buNone/>
            </a:pPr>
            <a:r>
              <a:rPr lang="es-MX" sz="1800" dirty="0"/>
              <a:t>Las acciones correctivas deben ser apropiadas a los efectos de las no conformidades encontradas. </a:t>
            </a:r>
          </a:p>
          <a:p>
            <a:pPr marL="0" indent="0" algn="just">
              <a:buNone/>
            </a:pPr>
            <a:r>
              <a:rPr lang="es-MX" sz="1800" dirty="0"/>
              <a:t>La organización debe conservar información documentada adecuada, como evidencia de:</a:t>
            </a:r>
          </a:p>
          <a:p>
            <a:pPr marL="0" indent="0" algn="just">
              <a:buNone/>
            </a:pPr>
            <a:r>
              <a:rPr lang="es-MX" sz="1800" dirty="0"/>
              <a:t>— la naturaleza de las no conformidades y cualquier acción tomada posteriormente;</a:t>
            </a:r>
          </a:p>
          <a:p>
            <a:pPr marL="0" indent="0" algn="just">
              <a:buNone/>
            </a:pPr>
            <a:r>
              <a:rPr lang="es-MX" sz="1800" dirty="0"/>
              <a:t>— los resultados de cualquier acción correctiva.</a:t>
            </a:r>
          </a:p>
          <a:p>
            <a:pPr marL="0" indent="0" algn="just">
              <a:buNone/>
            </a:pPr>
            <a:r>
              <a:rPr lang="es-MX" sz="1800" dirty="0"/>
              <a:t>NOTA Véase el Capítulo A.20 para orientación. </a:t>
            </a:r>
          </a:p>
          <a:p>
            <a:pPr marL="0" indent="0" algn="just">
              <a:buNone/>
            </a:pPr>
            <a:r>
              <a:rPr lang="es-MX" sz="1800" dirty="0"/>
              <a:t>10.2 Mejora continua</a:t>
            </a:r>
          </a:p>
          <a:p>
            <a:pPr marL="0" indent="0" algn="just">
              <a:buNone/>
            </a:pPr>
            <a:r>
              <a:rPr lang="es-MX" sz="1800" dirty="0"/>
              <a:t>La organización debe mejorar continuamente la idoneidad, adecuación, y eficacia del sistema de gestión</a:t>
            </a:r>
          </a:p>
          <a:p>
            <a:pPr marL="0" indent="0" algn="just">
              <a:buNone/>
            </a:pPr>
            <a:r>
              <a:rPr lang="es-MX" sz="1800" dirty="0"/>
              <a:t>Nota Véase el capítulo A20 </a:t>
            </a:r>
            <a:r>
              <a:rPr lang="es-MX" sz="1800"/>
              <a:t>para orientación</a:t>
            </a: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88929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bros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Tema de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7f9b5e87859ce6d7eedbdc6e4e4205c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5e0075ee7624d6a846e01eb6183742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94D43E-AB81-4FB8-ABAF-0DE688D065EC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EF4F8AD8-F3E1-484E-A8DF-628412F9F71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</ds:schemaRefs>
</ds:datastoreItem>
</file>

<file path=customXml/itemProps3.xml><?xml version="1.0" encoding="utf-8"?>
<ds:datastoreItem xmlns:ds="http://schemas.openxmlformats.org/officeDocument/2006/customXml" ds:itemID="{13FEDD63-1D7E-4C58-AC87-FD283D97AD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TF02787940</Template>
  <TotalTime>0</TotalTime>
  <Words>150</Words>
  <Application>Microsoft Office PowerPoint</Application>
  <PresentationFormat>Personalizado</PresentationFormat>
  <Paragraphs>60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Libros 16 x 9</vt:lpstr>
      <vt:lpstr>9 Evaluación del desempeño</vt:lpstr>
      <vt:lpstr>9 Evaluación del desempeño</vt:lpstr>
      <vt:lpstr>Presentación de PowerPoint</vt:lpstr>
      <vt:lpstr>Presentación de PowerPoint</vt:lpstr>
      <vt:lpstr>9.3 Revisión por la dirección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 37001:2016</dc:title>
  <dc:creator>Comercial IDPN</dc:creator>
  <cp:lastModifiedBy>Comercial IDPN</cp:lastModifiedBy>
  <cp:revision>5</cp:revision>
  <dcterms:created xsi:type="dcterms:W3CDTF">2024-11-07T04:42:41Z</dcterms:created>
  <dcterms:modified xsi:type="dcterms:W3CDTF">2024-11-11T03:26:41Z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